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M Sans" charset="1" panose="00000000000000000000"/>
      <p:regular r:id="rId10"/>
    </p:embeddedFont>
    <p:embeddedFont>
      <p:font typeface="DM Sans Bold" charset="1" panose="00000000000000000000"/>
      <p:regular r:id="rId11"/>
    </p:embeddedFont>
    <p:embeddedFont>
      <p:font typeface="DM Sans Italics" charset="1" panose="00000000000000000000"/>
      <p:regular r:id="rId12"/>
    </p:embeddedFont>
    <p:embeddedFont>
      <p:font typeface="DM Sans Bold Italics" charset="1" panose="00000000000000000000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Canva Sans 1" charset="1" panose="020B0503030501040103"/>
      <p:regular r:id="rId18"/>
    </p:embeddedFont>
    <p:embeddedFont>
      <p:font typeface="Canva Sans 1 Bold" charset="1" panose="020B0803030501040103"/>
      <p:regular r:id="rId19"/>
    </p:embeddedFont>
    <p:embeddedFont>
      <p:font typeface="Canva Sans 1 Italics" charset="1" panose="020B0503030501040103"/>
      <p:regular r:id="rId20"/>
    </p:embeddedFont>
    <p:embeddedFont>
      <p:font typeface="Canva Sans 1 Bold Italics" charset="1" panose="020B0803030501040103"/>
      <p:regular r:id="rId21"/>
    </p:embeddedFont>
    <p:embeddedFont>
      <p:font typeface="Canva Sans 2" charset="1" panose="020B0503030501040103"/>
      <p:regular r:id="rId22"/>
    </p:embeddedFont>
    <p:embeddedFont>
      <p:font typeface="Canva Sans 2 Bold" charset="1" panose="020B0803030501040103"/>
      <p:regular r:id="rId23"/>
    </p:embeddedFont>
    <p:embeddedFont>
      <p:font typeface="Canva Sans 2 Italics" charset="1" panose="020B0503030501040103"/>
      <p:regular r:id="rId24"/>
    </p:embeddedFont>
    <p:embeddedFont>
      <p:font typeface="Canva Sans 2 Bold Italics" charset="1" panose="020B08030305010401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413729" cy="3713788"/>
            <a:chOff x="0" y="0"/>
            <a:chExt cx="5655710" cy="249640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655710" cy="2496409"/>
            </a:xfrm>
            <a:custGeom>
              <a:avLst/>
              <a:gdLst/>
              <a:ahLst/>
              <a:cxnLst/>
              <a:rect r="r" b="b" t="t" l="l"/>
              <a:pathLst>
                <a:path h="2496409" w="5655710">
                  <a:moveTo>
                    <a:pt x="0" y="0"/>
                  </a:moveTo>
                  <a:lnTo>
                    <a:pt x="5655710" y="0"/>
                  </a:lnTo>
                  <a:lnTo>
                    <a:pt x="5655710" y="2496409"/>
                  </a:lnTo>
                  <a:lnTo>
                    <a:pt x="0" y="2496409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0" y="9229725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0" y="3713788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5400000">
            <a:off x="12130088" y="5129212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17287875" y="3742363"/>
            <a:ext cx="1000125" cy="5501649"/>
            <a:chOff x="0" y="0"/>
            <a:chExt cx="672284" cy="3698209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72284" cy="3698210"/>
            </a:xfrm>
            <a:custGeom>
              <a:avLst/>
              <a:gdLst/>
              <a:ahLst/>
              <a:cxnLst/>
              <a:rect r="r" b="b" t="t" l="l"/>
              <a:pathLst>
                <a:path h="3698210" w="672284">
                  <a:moveTo>
                    <a:pt x="0" y="0"/>
                  </a:moveTo>
                  <a:lnTo>
                    <a:pt x="672284" y="0"/>
                  </a:lnTo>
                  <a:lnTo>
                    <a:pt x="672284" y="3698210"/>
                  </a:lnTo>
                  <a:lnTo>
                    <a:pt x="0" y="3698210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992440" y="23914"/>
            <a:ext cx="3665960" cy="366596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522666" y="1378419"/>
            <a:ext cx="6233321" cy="1149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>
                <a:solidFill>
                  <a:srgbClr val="FFFFFF"/>
                </a:solidFill>
                <a:latin typeface="DM Sans Bold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66073" y="4289897"/>
            <a:ext cx="11125761" cy="203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2799">
                <a:solidFill>
                  <a:srgbClr val="414042"/>
                </a:solidFill>
                <a:latin typeface="DM Sans"/>
              </a:rPr>
              <a:t>AU2040014 Jay Patel</a:t>
            </a:r>
          </a:p>
          <a:p>
            <a:pPr>
              <a:lnSpc>
                <a:spcPts val="5599"/>
              </a:lnSpc>
            </a:pPr>
            <a:r>
              <a:rPr lang="en-US" sz="2799" u="none">
                <a:solidFill>
                  <a:srgbClr val="414042"/>
                </a:solidFill>
                <a:latin typeface="DM Sans"/>
              </a:rPr>
              <a:t>AU2040021 Dhanya Mehta</a:t>
            </a:r>
          </a:p>
          <a:p>
            <a:pPr>
              <a:lnSpc>
                <a:spcPts val="5599"/>
              </a:lnSpc>
            </a:pPr>
            <a:r>
              <a:rPr lang="en-US" sz="2799" u="none">
                <a:solidFill>
                  <a:srgbClr val="414042"/>
                </a:solidFill>
                <a:latin typeface="DM Sans"/>
              </a:rPr>
              <a:t>AU2040265 Spandan Shah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22666" y="4289897"/>
            <a:ext cx="939548" cy="203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2799">
                <a:solidFill>
                  <a:srgbClr val="006EA4"/>
                </a:solidFill>
                <a:latin typeface="DM Sans Bold"/>
              </a:rPr>
              <a:t>01</a:t>
            </a:r>
          </a:p>
          <a:p>
            <a:pPr>
              <a:lnSpc>
                <a:spcPts val="5599"/>
              </a:lnSpc>
            </a:pPr>
            <a:r>
              <a:rPr lang="en-US" sz="2799">
                <a:solidFill>
                  <a:srgbClr val="006EA4"/>
                </a:solidFill>
                <a:latin typeface="DM Sans Bold"/>
              </a:rPr>
              <a:t>02</a:t>
            </a:r>
          </a:p>
          <a:p>
            <a:pPr>
              <a:lnSpc>
                <a:spcPts val="5599"/>
              </a:lnSpc>
            </a:pPr>
            <a:r>
              <a:rPr lang="en-US" sz="2799">
                <a:solidFill>
                  <a:srgbClr val="006EA4"/>
                </a:solidFill>
                <a:latin typeface="DM Sans Bold"/>
              </a:rPr>
              <a:t>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79449" y="1078700"/>
            <a:ext cx="5114131" cy="1394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339"/>
              </a:lnSpc>
              <a:spcBef>
                <a:spcPct val="0"/>
              </a:spcBef>
            </a:pPr>
            <a:r>
              <a:rPr lang="en-US" sz="8099">
                <a:solidFill>
                  <a:srgbClr val="000000"/>
                </a:solidFill>
                <a:latin typeface="Canva Sans 2 Bold"/>
              </a:rPr>
              <a:t>Group - 11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58926" y="7917522"/>
            <a:ext cx="9729074" cy="2369478"/>
            <a:chOff x="0" y="0"/>
            <a:chExt cx="6539885" cy="1592763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539885" cy="1592763"/>
            </a:xfrm>
            <a:custGeom>
              <a:avLst/>
              <a:gdLst/>
              <a:ahLst/>
              <a:cxnLst/>
              <a:rect r="r" b="b" t="t" l="l"/>
              <a:pathLst>
                <a:path h="1592763" w="6539885">
                  <a:moveTo>
                    <a:pt x="0" y="0"/>
                  </a:moveTo>
                  <a:lnTo>
                    <a:pt x="6539885" y="0"/>
                  </a:lnTo>
                  <a:lnTo>
                    <a:pt x="6539885" y="1592763"/>
                  </a:lnTo>
                  <a:lnTo>
                    <a:pt x="0" y="1592763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 rot="0">
            <a:off x="0" y="788894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3468208" y="8865724"/>
            <a:ext cx="3816610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414042"/>
                </a:solidFill>
                <a:latin typeface="DM Sans Bold"/>
              </a:rPr>
              <a:t>Prof. Mehul Raval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33628" y="3539365"/>
            <a:ext cx="14584323" cy="1330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99"/>
              </a:lnSpc>
            </a:pPr>
            <a:r>
              <a:rPr lang="en-US" sz="9999">
                <a:solidFill>
                  <a:srgbClr val="414042"/>
                </a:solidFill>
                <a:latin typeface="DM Sans Bold"/>
              </a:rPr>
              <a:t>Small Object Detection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33628" y="5831715"/>
            <a:ext cx="8998519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00"/>
              </a:lnSpc>
            </a:pPr>
            <a:r>
              <a:rPr lang="en-US" sz="4500">
                <a:solidFill>
                  <a:srgbClr val="006EA4"/>
                </a:solidFill>
                <a:latin typeface="DM Sans"/>
              </a:rPr>
              <a:t>Using EfficientDet &amp; QueryDet Baseline deep learning models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58676" y="8917794"/>
            <a:ext cx="1309532" cy="397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799">
                <a:solidFill>
                  <a:srgbClr val="414042"/>
                </a:solidFill>
                <a:latin typeface="DM Sans"/>
              </a:rPr>
              <a:t>Guide:</a:t>
            </a:r>
          </a:p>
        </p:txBody>
      </p:sp>
      <p:sp>
        <p:nvSpPr>
          <p:cNvPr name="AutoShape 10" id="10"/>
          <p:cNvSpPr/>
          <p:nvPr/>
        </p:nvSpPr>
        <p:spPr>
          <a:xfrm rot="0">
            <a:off x="0" y="234571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10043147" y="8722531"/>
            <a:ext cx="3765123" cy="78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799">
                <a:solidFill>
                  <a:srgbClr val="FFFFFF"/>
                </a:solidFill>
                <a:latin typeface="DM Sans"/>
              </a:rPr>
              <a:t>CSE541 + CSE523</a:t>
            </a:r>
          </a:p>
          <a:p>
            <a:pPr>
              <a:lnSpc>
                <a:spcPts val="3079"/>
              </a:lnSpc>
            </a:pPr>
            <a:r>
              <a:rPr lang="en-US" sz="2799">
                <a:solidFill>
                  <a:srgbClr val="FFFFFF"/>
                </a:solidFill>
                <a:latin typeface="DM Sans"/>
              </a:rPr>
              <a:t>Year 2023</a:t>
            </a:r>
          </a:p>
        </p:txBody>
      </p:sp>
      <p:sp>
        <p:nvSpPr>
          <p:cNvPr name="AutoShape 12" id="12"/>
          <p:cNvSpPr/>
          <p:nvPr/>
        </p:nvSpPr>
        <p:spPr>
          <a:xfrm rot="0">
            <a:off x="15746089" y="9073686"/>
            <a:ext cx="1132211" cy="0"/>
          </a:xfrm>
          <a:prstGeom prst="line">
            <a:avLst/>
          </a:prstGeom>
          <a:ln cap="rnd" w="9525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33628" y="1000125"/>
            <a:ext cx="725048" cy="593221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2449704" y="1140843"/>
            <a:ext cx="4104531" cy="397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800">
                <a:solidFill>
                  <a:srgbClr val="414042"/>
                </a:solidFill>
                <a:latin typeface="DM Sans Bold"/>
              </a:rPr>
              <a:t>Ahmedabad </a:t>
            </a:r>
            <a:r>
              <a:rPr lang="en-US" sz="2800">
                <a:solidFill>
                  <a:srgbClr val="414042"/>
                </a:solidFill>
                <a:latin typeface="DM Sans Bold"/>
              </a:rPr>
              <a:t>University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229725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1000125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543979" y="3920761"/>
            <a:ext cx="10316052" cy="202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5400"/>
              </a:lnSpc>
              <a:buFont typeface="Arial"/>
              <a:buChar char="•"/>
            </a:pPr>
            <a:r>
              <a:rPr lang="en-US" sz="3000">
                <a:solidFill>
                  <a:srgbClr val="414042"/>
                </a:solidFill>
                <a:latin typeface="DM Sans"/>
              </a:rPr>
              <a:t>Evaluate performance of various object detection techniques (in case of small objects) on AU Drone dataset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1766524"/>
            <a:ext cx="4774029" cy="511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60"/>
              </a:lnSpc>
              <a:spcBef>
                <a:spcPct val="0"/>
              </a:spcBef>
            </a:pPr>
            <a:r>
              <a:rPr lang="en-US" sz="3200">
                <a:solidFill>
                  <a:srgbClr val="414042"/>
                </a:solidFill>
                <a:latin typeface="Open Sans Bold"/>
              </a:rPr>
              <a:t>Small Object Detection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0" y="3016158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0" y="1028700"/>
            <a:ext cx="7968138" cy="2016033"/>
            <a:chOff x="0" y="0"/>
            <a:chExt cx="5356183" cy="1355178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5356183" cy="1355178"/>
            </a:xfrm>
            <a:custGeom>
              <a:avLst/>
              <a:gdLst/>
              <a:ahLst/>
              <a:cxnLst/>
              <a:rect r="r" b="b" t="t" l="l"/>
              <a:pathLst>
                <a:path h="1355178" w="5356183">
                  <a:moveTo>
                    <a:pt x="0" y="0"/>
                  </a:moveTo>
                  <a:lnTo>
                    <a:pt x="5356183" y="0"/>
                  </a:lnTo>
                  <a:lnTo>
                    <a:pt x="5356183" y="1355178"/>
                  </a:lnTo>
                  <a:lnTo>
                    <a:pt x="0" y="1355178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1481089"/>
            <a:ext cx="6369292" cy="1149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00"/>
              </a:lnSpc>
            </a:pPr>
            <a:r>
              <a:rPr lang="en-US" sz="8000">
                <a:solidFill>
                  <a:srgbClr val="FFFFFF"/>
                </a:solidFill>
                <a:latin typeface="DM Sans Bold"/>
              </a:rPr>
              <a:t>Introduction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20354" t="0" r="20354" b="0"/>
          <a:stretch>
            <a:fillRect/>
          </a:stretch>
        </p:blipFill>
        <p:spPr>
          <a:xfrm flipH="false" flipV="false" rot="0">
            <a:off x="12393471" y="3044733"/>
            <a:ext cx="5894529" cy="621356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8100" y="1028700"/>
            <a:ext cx="9439275" cy="4114800"/>
            <a:chOff x="0" y="0"/>
            <a:chExt cx="6345082" cy="276596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45082" cy="2765969"/>
            </a:xfrm>
            <a:custGeom>
              <a:avLst/>
              <a:gdLst/>
              <a:ahLst/>
              <a:cxnLst/>
              <a:rect r="r" b="b" t="t" l="l"/>
              <a:pathLst>
                <a:path h="2765969" w="6345082">
                  <a:moveTo>
                    <a:pt x="0" y="0"/>
                  </a:moveTo>
                  <a:lnTo>
                    <a:pt x="6345082" y="0"/>
                  </a:lnTo>
                  <a:lnTo>
                    <a:pt x="6345082" y="2765969"/>
                  </a:lnTo>
                  <a:lnTo>
                    <a:pt x="0" y="2765969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452873" y="1575674"/>
            <a:ext cx="6452877" cy="196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6999">
                <a:solidFill>
                  <a:srgbClr val="FFFFFF"/>
                </a:solidFill>
                <a:latin typeface="DM Sans Bold"/>
              </a:rPr>
              <a:t>Existing body of work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0" y="9229725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0" y="5143500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-5400000">
            <a:off x="5293519" y="5122069"/>
            <a:ext cx="8186738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1873865" y="5536486"/>
            <a:ext cx="5197999" cy="534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79"/>
              </a:lnSpc>
            </a:pPr>
            <a:r>
              <a:rPr lang="en-US" sz="3799">
                <a:solidFill>
                  <a:srgbClr val="006EA4"/>
                </a:solidFill>
                <a:latin typeface="DM Sans"/>
              </a:rPr>
              <a:t>Query Detection</a:t>
            </a:r>
          </a:p>
        </p:txBody>
      </p:sp>
      <p:sp>
        <p:nvSpPr>
          <p:cNvPr name="AutoShape 10" id="10"/>
          <p:cNvSpPr/>
          <p:nvPr/>
        </p:nvSpPr>
        <p:spPr>
          <a:xfrm rot="0">
            <a:off x="9401175" y="1028700"/>
            <a:ext cx="9039225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501199" y="5598478"/>
            <a:ext cx="5758483" cy="534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79"/>
              </a:lnSpc>
            </a:pPr>
            <a:r>
              <a:rPr lang="en-US" sz="3799">
                <a:solidFill>
                  <a:srgbClr val="006EA4"/>
                </a:solidFill>
                <a:latin typeface="DM Sans"/>
              </a:rPr>
              <a:t>Efficient Detection D0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530965" y="1374894"/>
            <a:ext cx="5368090" cy="534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79"/>
              </a:lnSpc>
            </a:pPr>
            <a:r>
              <a:rPr lang="en-US" sz="3799">
                <a:solidFill>
                  <a:srgbClr val="006EA4"/>
                </a:solidFill>
                <a:latin typeface="DM Sans"/>
              </a:rPr>
              <a:t>Effcient Detection D7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15525" y="2128004"/>
            <a:ext cx="7723980" cy="1417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414042"/>
                </a:solidFill>
                <a:latin typeface="Open Sans"/>
              </a:rPr>
              <a:t>We choose this model as it is better in maximizing feature extraction of image and gives good accuracy.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5443" y="6473190"/>
            <a:ext cx="9108557" cy="2464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9158" indent="-304579" lvl="1">
              <a:lnSpc>
                <a:spcPts val="3950"/>
              </a:lnSpc>
              <a:buFont typeface="Arial"/>
              <a:buChar char="•"/>
            </a:pPr>
            <a:r>
              <a:rPr lang="en-US" sz="2821">
                <a:solidFill>
                  <a:srgbClr val="414042"/>
                </a:solidFill>
                <a:latin typeface="Open Sans"/>
              </a:rPr>
              <a:t>This model is developed by google for multi object detection</a:t>
            </a:r>
          </a:p>
          <a:p>
            <a:pPr algn="just" marL="609158" indent="-304579" lvl="1">
              <a:lnSpc>
                <a:spcPts val="3950"/>
              </a:lnSpc>
              <a:buFont typeface="Arial"/>
              <a:buChar char="•"/>
            </a:pPr>
            <a:r>
              <a:rPr lang="en-US" sz="2821">
                <a:solidFill>
                  <a:srgbClr val="414042"/>
                </a:solidFill>
                <a:latin typeface="Open Sans"/>
              </a:rPr>
              <a:t>we trained our model in visdrone instead of coco.</a:t>
            </a:r>
          </a:p>
          <a:p>
            <a:pPr algn="just" marL="609158" indent="-304579" lvl="1">
              <a:lnSpc>
                <a:spcPts val="3950"/>
              </a:lnSpc>
              <a:buFont typeface="Arial"/>
              <a:buChar char="•"/>
            </a:pPr>
            <a:r>
              <a:rPr lang="en-US" sz="2821">
                <a:solidFill>
                  <a:srgbClr val="414042"/>
                </a:solidFill>
                <a:latin typeface="Open Sans"/>
              </a:rPr>
              <a:t>There are seven layers of feature extraction heirarcy and we selected the baseline model as D0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29775" y="6339682"/>
            <a:ext cx="8295480" cy="236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414042"/>
                </a:solidFill>
                <a:latin typeface="Open Sans"/>
              </a:rPr>
              <a:t>This model tells about small object detection by querying discriminative features.</a:t>
            </a:r>
          </a:p>
          <a:p>
            <a:pPr algn="just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414042"/>
                </a:solidFill>
                <a:latin typeface="Open Sans"/>
              </a:rPr>
              <a:t>using query guided feature aggregation it improve detection accuracy while maintaining efficiency.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3778918" cy="10287000"/>
            <a:chOff x="0" y="0"/>
            <a:chExt cx="2540189" cy="6914923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540190" cy="6914923"/>
            </a:xfrm>
            <a:custGeom>
              <a:avLst/>
              <a:gdLst/>
              <a:ahLst/>
              <a:cxnLst/>
              <a:rect r="r" b="b" t="t" l="l"/>
              <a:pathLst>
                <a:path h="6914923" w="2540190">
                  <a:moveTo>
                    <a:pt x="0" y="0"/>
                  </a:moveTo>
                  <a:lnTo>
                    <a:pt x="2540190" y="0"/>
                  </a:lnTo>
                  <a:lnTo>
                    <a:pt x="2540190" y="6914923"/>
                  </a:lnTo>
                  <a:lnTo>
                    <a:pt x="0" y="6914923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-5400000">
            <a:off x="-2692066" y="4453488"/>
            <a:ext cx="9229725" cy="1149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000">
                <a:solidFill>
                  <a:srgbClr val="FFFFFF"/>
                </a:solidFill>
                <a:latin typeface="DM Sans"/>
              </a:rPr>
              <a:t>our Approach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4273" t="0" r="4273" b="0"/>
          <a:stretch>
            <a:fillRect/>
          </a:stretch>
        </p:blipFill>
        <p:spPr>
          <a:xfrm flipH="false" flipV="false" rot="0">
            <a:off x="12015254" y="5557354"/>
            <a:ext cx="5244046" cy="3221838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4664611" y="2188385"/>
            <a:ext cx="6465936" cy="5713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414042"/>
                </a:solidFill>
                <a:latin typeface="Arimo"/>
              </a:rPr>
              <a:t>researched about existing model and architecture for small object detection</a:t>
            </a:r>
          </a:p>
          <a:p>
            <a:pPr algn="just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414042"/>
                </a:solidFill>
                <a:latin typeface="Arimo"/>
              </a:rPr>
              <a:t> Picked the three model for now, EfficientDET D0, D7 and queryDet  </a:t>
            </a:r>
          </a:p>
          <a:p>
            <a:pPr algn="just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414042"/>
                </a:solidFill>
                <a:latin typeface="Arimo"/>
              </a:rPr>
              <a:t>Pickup the readymade dataset of VisDrone</a:t>
            </a:r>
          </a:p>
          <a:p>
            <a:pPr algn="just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414042"/>
                </a:solidFill>
                <a:latin typeface="Arimo"/>
              </a:rPr>
              <a:t>converted the dataset of COCO into tf-record.</a:t>
            </a:r>
          </a:p>
          <a:p>
            <a:pPr algn="just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414042"/>
                </a:solidFill>
                <a:latin typeface="Arimo"/>
              </a:rPr>
              <a:t>Implemented the model and evaluated the performances like AP, Average Recall,IoU and precession . </a:t>
            </a:r>
          </a:p>
          <a:p>
            <a:pPr algn="just">
              <a:lnSpc>
                <a:spcPts val="3779"/>
              </a:lnSpc>
            </a:pPr>
          </a:p>
        </p:txBody>
      </p:sp>
      <p:sp>
        <p:nvSpPr>
          <p:cNvPr name="AutoShape 8" id="8"/>
          <p:cNvSpPr/>
          <p:nvPr/>
        </p:nvSpPr>
        <p:spPr>
          <a:xfrm rot="0">
            <a:off x="3778918" y="9229725"/>
            <a:ext cx="14509082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rcRect l="0" t="2272" r="0" b="2272"/>
          <a:stretch>
            <a:fillRect/>
          </a:stretch>
        </p:blipFill>
        <p:spPr>
          <a:xfrm flipH="false" flipV="false" rot="0">
            <a:off x="12016241" y="2034858"/>
            <a:ext cx="5243059" cy="322183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5502431" y="591223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-17488">
            <a:off x="10508131" y="4688517"/>
            <a:ext cx="777992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508181" y="4722593"/>
            <a:ext cx="496799" cy="4603860"/>
            <a:chOff x="0" y="0"/>
            <a:chExt cx="333949" cy="3094715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333949" cy="3094715"/>
            </a:xfrm>
            <a:custGeom>
              <a:avLst/>
              <a:gdLst/>
              <a:ahLst/>
              <a:cxnLst/>
              <a:rect r="r" b="b" t="t" l="l"/>
              <a:pathLst>
                <a:path h="3094715" w="333949">
                  <a:moveTo>
                    <a:pt x="0" y="0"/>
                  </a:moveTo>
                  <a:lnTo>
                    <a:pt x="333949" y="0"/>
                  </a:lnTo>
                  <a:lnTo>
                    <a:pt x="333949" y="3094715"/>
                  </a:lnTo>
                  <a:lnTo>
                    <a:pt x="0" y="3094715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0" y="3251194"/>
            <a:ext cx="483771" cy="6075258"/>
            <a:chOff x="0" y="0"/>
            <a:chExt cx="325191" cy="408379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325191" cy="4083789"/>
            </a:xfrm>
            <a:custGeom>
              <a:avLst/>
              <a:gdLst/>
              <a:ahLst/>
              <a:cxnLst/>
              <a:rect r="r" b="b" t="t" l="l"/>
              <a:pathLst>
                <a:path h="4083789" w="325191">
                  <a:moveTo>
                    <a:pt x="0" y="0"/>
                  </a:moveTo>
                  <a:lnTo>
                    <a:pt x="325191" y="0"/>
                  </a:lnTo>
                  <a:lnTo>
                    <a:pt x="325191" y="4083789"/>
                  </a:lnTo>
                  <a:lnTo>
                    <a:pt x="0" y="4083789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508181" y="39578"/>
            <a:ext cx="496799" cy="4683015"/>
            <a:chOff x="0" y="0"/>
            <a:chExt cx="333949" cy="3147924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333949" cy="3147924"/>
            </a:xfrm>
            <a:custGeom>
              <a:avLst/>
              <a:gdLst/>
              <a:ahLst/>
              <a:cxnLst/>
              <a:rect r="r" b="b" t="t" l="l"/>
              <a:pathLst>
                <a:path h="3147924" w="333949">
                  <a:moveTo>
                    <a:pt x="0" y="0"/>
                  </a:moveTo>
                  <a:lnTo>
                    <a:pt x="333949" y="0"/>
                  </a:lnTo>
                  <a:lnTo>
                    <a:pt x="333949" y="3147924"/>
                  </a:lnTo>
                  <a:lnTo>
                    <a:pt x="0" y="3147924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1650574" y="1349530"/>
            <a:ext cx="5330432" cy="2998368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650574" y="5926525"/>
            <a:ext cx="5330432" cy="2998368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780117" y="1099450"/>
            <a:ext cx="7444628" cy="128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895"/>
              </a:lnSpc>
            </a:pPr>
            <a:r>
              <a:rPr lang="en-US" sz="8995">
                <a:solidFill>
                  <a:srgbClr val="000000"/>
                </a:solidFill>
                <a:latin typeface="DM Sans Bold"/>
              </a:rPr>
              <a:t>Initial Results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650574" y="4974877"/>
            <a:ext cx="3347640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414042"/>
                </a:solidFill>
                <a:latin typeface="DM Sans Bold"/>
              </a:rPr>
              <a:t>EfficientDet D7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650574" y="527050"/>
            <a:ext cx="3347640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0"/>
              </a:lnSpc>
            </a:pPr>
            <a:r>
              <a:rPr lang="en-US" sz="3500">
                <a:solidFill>
                  <a:srgbClr val="414042"/>
                </a:solidFill>
                <a:latin typeface="DM Sans Bold"/>
              </a:rPr>
              <a:t>EfficientDet D0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82508" y="3452380"/>
            <a:ext cx="8230007" cy="6536716"/>
            <a:chOff x="0" y="0"/>
            <a:chExt cx="10973343" cy="8715621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3258663" y="-19050"/>
              <a:ext cx="398477" cy="37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92"/>
                </a:lnSpc>
              </a:pPr>
              <a:r>
                <a:rPr lang="en-US" sz="1780">
                  <a:solidFill>
                    <a:srgbClr val="000000"/>
                  </a:solidFill>
                  <a:latin typeface="Canva Sans 2"/>
                </a:rPr>
                <a:t>AP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4222355" y="-19050"/>
              <a:ext cx="941437" cy="37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92"/>
                </a:lnSpc>
              </a:pPr>
              <a:r>
                <a:rPr lang="en-US" sz="1780">
                  <a:solidFill>
                    <a:srgbClr val="000000"/>
                  </a:solidFill>
                  <a:latin typeface="Canva Sans 2"/>
                </a:rPr>
                <a:t>AP .50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5729008" y="-19050"/>
              <a:ext cx="878439" cy="37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92"/>
                </a:lnSpc>
              </a:pPr>
              <a:r>
                <a:rPr lang="en-US" sz="1780">
                  <a:solidFill>
                    <a:srgbClr val="000000"/>
                  </a:solidFill>
                  <a:latin typeface="Canva Sans 2"/>
                </a:rPr>
                <a:t>AP .75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7172662" y="-19050"/>
              <a:ext cx="1059190" cy="37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92"/>
                </a:lnSpc>
              </a:pPr>
              <a:r>
                <a:rPr lang="en-US" sz="1780">
                  <a:solidFill>
                    <a:srgbClr val="000000"/>
                  </a:solidFill>
                  <a:latin typeface="Canva Sans 2"/>
                </a:rPr>
                <a:t>AR 100</a:t>
              </a:r>
            </a:p>
          </p:txBody>
        </p:sp>
        <p:grpSp>
          <p:nvGrpSpPr>
            <p:cNvPr name="Group 23" id="23"/>
            <p:cNvGrpSpPr>
              <a:grpSpLocks noChangeAspect="true"/>
            </p:cNvGrpSpPr>
            <p:nvPr/>
          </p:nvGrpSpPr>
          <p:grpSpPr>
            <a:xfrm rot="0">
              <a:off x="3032577" y="120579"/>
              <a:ext cx="4027042" cy="113043"/>
              <a:chOff x="3238765" y="-619760"/>
              <a:chExt cx="5429091" cy="152400"/>
            </a:xfrm>
          </p:grpSpPr>
          <p:sp>
            <p:nvSpPr>
              <p:cNvPr name="Freeform 24" id="24"/>
              <p:cNvSpPr/>
              <p:nvPr/>
            </p:nvSpPr>
            <p:spPr>
              <a:xfrm>
                <a:off x="3238765" y="-619760"/>
                <a:ext cx="152400" cy="152400"/>
              </a:xfrm>
              <a:custGeom>
                <a:avLst/>
                <a:gdLst/>
                <a:ahLst/>
                <a:cxnLst/>
                <a:rect r="r" b="b" t="t" l="l"/>
                <a:pathLst>
                  <a:path h="152400" w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25" id="25"/>
              <p:cNvSpPr/>
              <p:nvPr/>
            </p:nvSpPr>
            <p:spPr>
              <a:xfrm>
                <a:off x="4537975" y="-619760"/>
                <a:ext cx="152400" cy="152400"/>
              </a:xfrm>
              <a:custGeom>
                <a:avLst/>
                <a:gdLst/>
                <a:ahLst/>
                <a:cxnLst/>
                <a:rect r="r" b="b" t="t" l="l"/>
                <a:pathLst>
                  <a:path h="152400" w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3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3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41B8D5"/>
              </a:solidFill>
            </p:spPr>
          </p:sp>
          <p:sp>
            <p:nvSpPr>
              <p:cNvPr name="Freeform 26" id="26"/>
              <p:cNvSpPr/>
              <p:nvPr/>
            </p:nvSpPr>
            <p:spPr>
              <a:xfrm>
                <a:off x="6569181" y="-619760"/>
                <a:ext cx="152400" cy="152400"/>
              </a:xfrm>
              <a:custGeom>
                <a:avLst/>
                <a:gdLst/>
                <a:ahLst/>
                <a:cxnLst/>
                <a:rect r="r" b="b" t="t" l="l"/>
                <a:pathLst>
                  <a:path h="152400" w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2D8BBA"/>
              </a:solidFill>
            </p:spPr>
          </p:sp>
          <p:sp>
            <p:nvSpPr>
              <p:cNvPr name="Freeform 27" id="27"/>
              <p:cNvSpPr/>
              <p:nvPr/>
            </p:nvSpPr>
            <p:spPr>
              <a:xfrm>
                <a:off x="8515456" y="-619760"/>
                <a:ext cx="152400" cy="152400"/>
              </a:xfrm>
              <a:custGeom>
                <a:avLst/>
                <a:gdLst/>
                <a:ahLst/>
                <a:cxnLst/>
                <a:rect r="r" b="b" t="t" l="l"/>
                <a:pathLst>
                  <a:path h="152400" w="152400">
                    <a:moveTo>
                      <a:pt x="152400" y="139700"/>
                    </a:moveTo>
                    <a:lnTo>
                      <a:pt x="152400" y="12700"/>
                    </a:lnTo>
                    <a:cubicBezTo>
                      <a:pt x="152400" y="5686"/>
                      <a:pt x="146714" y="0"/>
                      <a:pt x="139700" y="0"/>
                    </a:cubicBezTo>
                    <a:lnTo>
                      <a:pt x="12700" y="0"/>
                    </a:lnTo>
                    <a:cubicBezTo>
                      <a:pt x="5686" y="0"/>
                      <a:pt x="0" y="5686"/>
                      <a:pt x="0" y="12700"/>
                    </a:cubicBezTo>
                    <a:lnTo>
                      <a:pt x="0" y="139700"/>
                    </a:lnTo>
                    <a:cubicBezTo>
                      <a:pt x="0" y="146714"/>
                      <a:pt x="5686" y="152400"/>
                      <a:pt x="12700" y="152400"/>
                    </a:cubicBezTo>
                    <a:lnTo>
                      <a:pt x="139700" y="152400"/>
                    </a:lnTo>
                    <a:cubicBezTo>
                      <a:pt x="146714" y="152400"/>
                      <a:pt x="152400" y="146714"/>
                      <a:pt x="152400" y="139700"/>
                    </a:cubicBezTo>
                    <a:close/>
                  </a:path>
                </a:pathLst>
              </a:custGeom>
              <a:solidFill>
                <a:srgbClr val="2F5F98"/>
              </a:solidFill>
            </p:spPr>
          </p:sp>
        </p:grpSp>
        <p:sp>
          <p:nvSpPr>
            <p:cNvPr name="TextBox 28" id="28"/>
            <p:cNvSpPr txBox="true"/>
            <p:nvPr/>
          </p:nvSpPr>
          <p:spPr>
            <a:xfrm rot="0">
              <a:off x="2249546" y="8342370"/>
              <a:ext cx="1415747" cy="37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92"/>
                </a:lnSpc>
              </a:pPr>
              <a:r>
                <a:rPr lang="en-US" sz="1780">
                  <a:solidFill>
                    <a:srgbClr val="000000"/>
                  </a:solidFill>
                  <a:latin typeface="Canva Sans 2"/>
                </a:rPr>
                <a:t>QueryDet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7510881" y="8342370"/>
              <a:ext cx="2270517" cy="37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92"/>
                </a:lnSpc>
              </a:pPr>
              <a:r>
                <a:rPr lang="en-US" sz="1780">
                  <a:solidFill>
                    <a:srgbClr val="000000"/>
                  </a:solidFill>
                  <a:latin typeface="Canva Sans 2"/>
                </a:rPr>
                <a:t>EfficientDet-d0</a:t>
              </a:r>
            </a:p>
          </p:txBody>
        </p:sp>
        <p:grpSp>
          <p:nvGrpSpPr>
            <p:cNvPr name="Group 30" id="30"/>
            <p:cNvGrpSpPr>
              <a:grpSpLocks noChangeAspect="true"/>
            </p:cNvGrpSpPr>
            <p:nvPr/>
          </p:nvGrpSpPr>
          <p:grpSpPr>
            <a:xfrm rot="0">
              <a:off x="630215" y="580288"/>
              <a:ext cx="10343128" cy="7630408"/>
              <a:chOff x="0" y="0"/>
              <a:chExt cx="13944177" cy="10287000"/>
            </a:xfrm>
          </p:grpSpPr>
          <p:sp>
            <p:nvSpPr>
              <p:cNvPr name="Freeform 31" id="31"/>
              <p:cNvSpPr/>
              <p:nvPr/>
            </p:nvSpPr>
            <p:spPr>
              <a:xfrm>
                <a:off x="0" y="-6350"/>
                <a:ext cx="13944177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3944177">
                    <a:moveTo>
                      <a:pt x="0" y="0"/>
                    </a:moveTo>
                    <a:lnTo>
                      <a:pt x="13944177" y="0"/>
                    </a:lnTo>
                    <a:lnTo>
                      <a:pt x="13944177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name="Freeform 32" id="32"/>
              <p:cNvSpPr/>
              <p:nvPr/>
            </p:nvSpPr>
            <p:spPr>
              <a:xfrm>
                <a:off x="0" y="3422650"/>
                <a:ext cx="13944177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3944177">
                    <a:moveTo>
                      <a:pt x="0" y="0"/>
                    </a:moveTo>
                    <a:lnTo>
                      <a:pt x="13944177" y="0"/>
                    </a:lnTo>
                    <a:lnTo>
                      <a:pt x="13944177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>
                <a:off x="0" y="6851650"/>
                <a:ext cx="13944177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3944177">
                    <a:moveTo>
                      <a:pt x="0" y="0"/>
                    </a:moveTo>
                    <a:lnTo>
                      <a:pt x="13944177" y="0"/>
                    </a:lnTo>
                    <a:lnTo>
                      <a:pt x="13944177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24706"/>
                </a:srgbClr>
              </a:solidFill>
            </p:spPr>
          </p:sp>
          <p:sp>
            <p:nvSpPr>
              <p:cNvPr name="Freeform 34" id="34"/>
              <p:cNvSpPr/>
              <p:nvPr/>
            </p:nvSpPr>
            <p:spPr>
              <a:xfrm>
                <a:off x="0" y="10280650"/>
                <a:ext cx="13944177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3944177">
                    <a:moveTo>
                      <a:pt x="0" y="0"/>
                    </a:moveTo>
                    <a:lnTo>
                      <a:pt x="13944177" y="0"/>
                    </a:lnTo>
                    <a:lnTo>
                      <a:pt x="13944177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</p:spPr>
          </p:sp>
        </p:grpSp>
        <p:sp>
          <p:nvSpPr>
            <p:cNvPr name="TextBox 35" id="35"/>
            <p:cNvSpPr txBox="true"/>
            <p:nvPr/>
          </p:nvSpPr>
          <p:spPr>
            <a:xfrm rot="0">
              <a:off x="0" y="384137"/>
              <a:ext cx="479491" cy="37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492"/>
                </a:lnSpc>
              </a:pPr>
              <a:r>
                <a:rPr lang="en-US" sz="1780">
                  <a:solidFill>
                    <a:srgbClr val="000000"/>
                  </a:solidFill>
                  <a:latin typeface="Canva Sans 2"/>
                </a:rPr>
                <a:t>60 </a:t>
              </a: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11422" y="2927606"/>
              <a:ext cx="468069" cy="37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492"/>
                </a:lnSpc>
              </a:pPr>
              <a:r>
                <a:rPr lang="en-US" sz="1780">
                  <a:solidFill>
                    <a:srgbClr val="000000"/>
                  </a:solidFill>
                  <a:latin typeface="Canva Sans 2"/>
                </a:rPr>
                <a:t>40 </a:t>
              </a: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28379" y="5471076"/>
              <a:ext cx="451113" cy="37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492"/>
                </a:lnSpc>
              </a:pPr>
              <a:r>
                <a:rPr lang="en-US" sz="1780">
                  <a:solidFill>
                    <a:srgbClr val="000000"/>
                  </a:solidFill>
                  <a:latin typeface="Canva Sans 2"/>
                </a:rPr>
                <a:t>20 </a:t>
              </a: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193822" y="8014545"/>
              <a:ext cx="285669" cy="37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492"/>
                </a:lnSpc>
              </a:pPr>
              <a:r>
                <a:rPr lang="en-US" sz="1780">
                  <a:solidFill>
                    <a:srgbClr val="000000"/>
                  </a:solidFill>
                  <a:latin typeface="Canva Sans 2"/>
                </a:rPr>
                <a:t>0 </a:t>
              </a:r>
            </a:p>
          </p:txBody>
        </p:sp>
        <p:grpSp>
          <p:nvGrpSpPr>
            <p:cNvPr name="Group 39" id="39"/>
            <p:cNvGrpSpPr>
              <a:grpSpLocks noChangeAspect="true"/>
            </p:cNvGrpSpPr>
            <p:nvPr/>
          </p:nvGrpSpPr>
          <p:grpSpPr>
            <a:xfrm rot="0">
              <a:off x="630215" y="1052478"/>
              <a:ext cx="10343128" cy="7158217"/>
              <a:chOff x="0" y="636588"/>
              <a:chExt cx="13944177" cy="9650412"/>
            </a:xfrm>
          </p:grpSpPr>
          <p:sp>
            <p:nvSpPr>
              <p:cNvPr name="Freeform 40" id="40"/>
              <p:cNvSpPr/>
              <p:nvPr/>
            </p:nvSpPr>
            <p:spPr>
              <a:xfrm>
                <a:off x="0" y="5597770"/>
                <a:ext cx="1549670" cy="4689230"/>
              </a:xfrm>
              <a:custGeom>
                <a:avLst/>
                <a:gdLst/>
                <a:ahLst/>
                <a:cxnLst/>
                <a:rect r="r" b="b" t="t" l="l"/>
                <a:pathLst>
                  <a:path h="4689230" w="1549670">
                    <a:moveTo>
                      <a:pt x="0" y="4689230"/>
                    </a:moveTo>
                    <a:lnTo>
                      <a:pt x="0" y="178212"/>
                    </a:lnTo>
                    <a:cubicBezTo>
                      <a:pt x="0" y="79788"/>
                      <a:pt x="79788" y="0"/>
                      <a:pt x="178212" y="0"/>
                    </a:cubicBezTo>
                    <a:lnTo>
                      <a:pt x="1371458" y="0"/>
                    </a:lnTo>
                    <a:cubicBezTo>
                      <a:pt x="1418723" y="0"/>
                      <a:pt x="1464052" y="18776"/>
                      <a:pt x="1497473" y="52197"/>
                    </a:cubicBezTo>
                    <a:cubicBezTo>
                      <a:pt x="1530894" y="85618"/>
                      <a:pt x="1549670" y="130947"/>
                      <a:pt x="1549670" y="178212"/>
                    </a:cubicBezTo>
                    <a:lnTo>
                      <a:pt x="1549670" y="4689230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41" id="41"/>
              <p:cNvSpPr/>
              <p:nvPr/>
            </p:nvSpPr>
            <p:spPr>
              <a:xfrm>
                <a:off x="7669297" y="3731582"/>
                <a:ext cx="1549671" cy="6555418"/>
              </a:xfrm>
              <a:custGeom>
                <a:avLst/>
                <a:gdLst/>
                <a:ahLst/>
                <a:cxnLst/>
                <a:rect r="r" b="b" t="t" l="l"/>
                <a:pathLst>
                  <a:path h="6555418" w="1549671">
                    <a:moveTo>
                      <a:pt x="0" y="6555418"/>
                    </a:moveTo>
                    <a:lnTo>
                      <a:pt x="0" y="178212"/>
                    </a:lnTo>
                    <a:cubicBezTo>
                      <a:pt x="0" y="130947"/>
                      <a:pt x="18776" y="85618"/>
                      <a:pt x="52198" y="52197"/>
                    </a:cubicBezTo>
                    <a:cubicBezTo>
                      <a:pt x="85619" y="18776"/>
                      <a:pt x="130948" y="0"/>
                      <a:pt x="178212" y="0"/>
                    </a:cubicBezTo>
                    <a:lnTo>
                      <a:pt x="1371458" y="0"/>
                    </a:lnTo>
                    <a:cubicBezTo>
                      <a:pt x="1418723" y="0"/>
                      <a:pt x="1464052" y="18776"/>
                      <a:pt x="1497473" y="52197"/>
                    </a:cubicBezTo>
                    <a:cubicBezTo>
                      <a:pt x="1530895" y="85618"/>
                      <a:pt x="1549671" y="130947"/>
                      <a:pt x="1549671" y="178212"/>
                    </a:cubicBezTo>
                    <a:lnTo>
                      <a:pt x="1549671" y="6555418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42" id="42"/>
              <p:cNvSpPr/>
              <p:nvPr/>
            </p:nvSpPr>
            <p:spPr>
              <a:xfrm>
                <a:off x="1575070" y="1783588"/>
                <a:ext cx="1549670" cy="8503412"/>
              </a:xfrm>
              <a:custGeom>
                <a:avLst/>
                <a:gdLst/>
                <a:ahLst/>
                <a:cxnLst/>
                <a:rect r="r" b="b" t="t" l="l"/>
                <a:pathLst>
                  <a:path h="8503412" w="1549670">
                    <a:moveTo>
                      <a:pt x="0" y="8503412"/>
                    </a:moveTo>
                    <a:lnTo>
                      <a:pt x="0" y="178212"/>
                    </a:lnTo>
                    <a:cubicBezTo>
                      <a:pt x="0" y="79788"/>
                      <a:pt x="79788" y="0"/>
                      <a:pt x="178212" y="0"/>
                    </a:cubicBezTo>
                    <a:lnTo>
                      <a:pt x="1371458" y="0"/>
                    </a:lnTo>
                    <a:cubicBezTo>
                      <a:pt x="1469882" y="0"/>
                      <a:pt x="1549670" y="79788"/>
                      <a:pt x="1549670" y="178212"/>
                    </a:cubicBezTo>
                    <a:lnTo>
                      <a:pt x="1549670" y="8503412"/>
                    </a:lnTo>
                    <a:close/>
                  </a:path>
                </a:pathLst>
              </a:custGeom>
              <a:solidFill>
                <a:srgbClr val="41B8D5"/>
              </a:solidFill>
            </p:spPr>
          </p:sp>
          <p:sp>
            <p:nvSpPr>
              <p:cNvPr name="Freeform 43" id="43"/>
              <p:cNvSpPr/>
              <p:nvPr/>
            </p:nvSpPr>
            <p:spPr>
              <a:xfrm>
                <a:off x="9244368" y="636587"/>
                <a:ext cx="1549670" cy="9650413"/>
              </a:xfrm>
              <a:custGeom>
                <a:avLst/>
                <a:gdLst/>
                <a:ahLst/>
                <a:cxnLst/>
                <a:rect r="r" b="b" t="t" l="l"/>
                <a:pathLst>
                  <a:path h="9650413" w="1549670">
                    <a:moveTo>
                      <a:pt x="0" y="9650413"/>
                    </a:moveTo>
                    <a:lnTo>
                      <a:pt x="0" y="178212"/>
                    </a:lnTo>
                    <a:cubicBezTo>
                      <a:pt x="0" y="79789"/>
                      <a:pt x="79788" y="1"/>
                      <a:pt x="178211" y="1"/>
                    </a:cubicBezTo>
                    <a:lnTo>
                      <a:pt x="1371457" y="1"/>
                    </a:lnTo>
                    <a:cubicBezTo>
                      <a:pt x="1418721" y="0"/>
                      <a:pt x="1464050" y="18776"/>
                      <a:pt x="1497472" y="52197"/>
                    </a:cubicBezTo>
                    <a:cubicBezTo>
                      <a:pt x="1530894" y="85619"/>
                      <a:pt x="1549669" y="130948"/>
                      <a:pt x="1549669" y="178212"/>
                    </a:cubicBezTo>
                    <a:lnTo>
                      <a:pt x="1549669" y="9650413"/>
                    </a:lnTo>
                    <a:close/>
                  </a:path>
                </a:pathLst>
              </a:custGeom>
              <a:solidFill>
                <a:srgbClr val="41B8D5"/>
              </a:solidFill>
            </p:spPr>
          </p:sp>
          <p:sp>
            <p:nvSpPr>
              <p:cNvPr name="Freeform 44" id="44"/>
              <p:cNvSpPr/>
              <p:nvPr/>
            </p:nvSpPr>
            <p:spPr>
              <a:xfrm>
                <a:off x="3150140" y="5731601"/>
                <a:ext cx="1549670" cy="4555399"/>
              </a:xfrm>
              <a:custGeom>
                <a:avLst/>
                <a:gdLst/>
                <a:ahLst/>
                <a:cxnLst/>
                <a:rect r="r" b="b" t="t" l="l"/>
                <a:pathLst>
                  <a:path h="4555399" w="1549670">
                    <a:moveTo>
                      <a:pt x="0" y="4555399"/>
                    </a:moveTo>
                    <a:lnTo>
                      <a:pt x="0" y="178212"/>
                    </a:lnTo>
                    <a:cubicBezTo>
                      <a:pt x="0" y="130947"/>
                      <a:pt x="18775" y="85618"/>
                      <a:pt x="52197" y="52197"/>
                    </a:cubicBezTo>
                    <a:cubicBezTo>
                      <a:pt x="85618" y="18776"/>
                      <a:pt x="130947" y="0"/>
                      <a:pt x="178212" y="0"/>
                    </a:cubicBezTo>
                    <a:lnTo>
                      <a:pt x="1371458" y="0"/>
                    </a:lnTo>
                    <a:cubicBezTo>
                      <a:pt x="1418723" y="0"/>
                      <a:pt x="1464052" y="18776"/>
                      <a:pt x="1497473" y="52197"/>
                    </a:cubicBezTo>
                    <a:cubicBezTo>
                      <a:pt x="1530894" y="85618"/>
                      <a:pt x="1549670" y="130947"/>
                      <a:pt x="1549670" y="178212"/>
                    </a:cubicBezTo>
                    <a:lnTo>
                      <a:pt x="1549670" y="4555399"/>
                    </a:lnTo>
                    <a:close/>
                  </a:path>
                </a:pathLst>
              </a:custGeom>
              <a:solidFill>
                <a:srgbClr val="2D8BBA"/>
              </a:solidFill>
            </p:spPr>
          </p:sp>
          <p:sp>
            <p:nvSpPr>
              <p:cNvPr name="Freeform 45" id="45"/>
              <p:cNvSpPr/>
              <p:nvPr/>
            </p:nvSpPr>
            <p:spPr>
              <a:xfrm>
                <a:off x="10819437" y="3846529"/>
                <a:ext cx="1549670" cy="6440471"/>
              </a:xfrm>
              <a:custGeom>
                <a:avLst/>
                <a:gdLst/>
                <a:ahLst/>
                <a:cxnLst/>
                <a:rect r="r" b="b" t="t" l="l"/>
                <a:pathLst>
                  <a:path h="6440471" w="1549670">
                    <a:moveTo>
                      <a:pt x="0" y="6440471"/>
                    </a:moveTo>
                    <a:lnTo>
                      <a:pt x="0" y="178212"/>
                    </a:lnTo>
                    <a:cubicBezTo>
                      <a:pt x="0" y="79789"/>
                      <a:pt x="79788" y="1"/>
                      <a:pt x="178212" y="0"/>
                    </a:cubicBezTo>
                    <a:lnTo>
                      <a:pt x="1371458" y="0"/>
                    </a:lnTo>
                    <a:cubicBezTo>
                      <a:pt x="1418722" y="0"/>
                      <a:pt x="1464051" y="18776"/>
                      <a:pt x="1497472" y="52197"/>
                    </a:cubicBezTo>
                    <a:cubicBezTo>
                      <a:pt x="1530894" y="85618"/>
                      <a:pt x="1549670" y="130947"/>
                      <a:pt x="1549670" y="178212"/>
                    </a:cubicBezTo>
                    <a:lnTo>
                      <a:pt x="1549670" y="6440471"/>
                    </a:lnTo>
                    <a:close/>
                  </a:path>
                </a:pathLst>
              </a:custGeom>
              <a:solidFill>
                <a:srgbClr val="2D8BBA"/>
              </a:solidFill>
            </p:spPr>
          </p:sp>
          <p:sp>
            <p:nvSpPr>
              <p:cNvPr name="Freeform 46" id="46"/>
              <p:cNvSpPr/>
              <p:nvPr/>
            </p:nvSpPr>
            <p:spPr>
              <a:xfrm>
                <a:off x="4725210" y="4166808"/>
                <a:ext cx="1549670" cy="6120192"/>
              </a:xfrm>
              <a:custGeom>
                <a:avLst/>
                <a:gdLst/>
                <a:ahLst/>
                <a:cxnLst/>
                <a:rect r="r" b="b" t="t" l="l"/>
                <a:pathLst>
                  <a:path h="6120192" w="1549670">
                    <a:moveTo>
                      <a:pt x="0" y="6120192"/>
                    </a:moveTo>
                    <a:lnTo>
                      <a:pt x="0" y="178212"/>
                    </a:lnTo>
                    <a:cubicBezTo>
                      <a:pt x="0" y="79788"/>
                      <a:pt x="79788" y="0"/>
                      <a:pt x="178212" y="0"/>
                    </a:cubicBezTo>
                    <a:lnTo>
                      <a:pt x="1371457" y="0"/>
                    </a:lnTo>
                    <a:cubicBezTo>
                      <a:pt x="1469881" y="0"/>
                      <a:pt x="1549669" y="79788"/>
                      <a:pt x="1549669" y="178212"/>
                    </a:cubicBezTo>
                    <a:lnTo>
                      <a:pt x="1549669" y="6120192"/>
                    </a:lnTo>
                    <a:close/>
                  </a:path>
                </a:pathLst>
              </a:custGeom>
              <a:solidFill>
                <a:srgbClr val="2F5F98"/>
              </a:solidFill>
            </p:spPr>
          </p:sp>
          <p:sp>
            <p:nvSpPr>
              <p:cNvPr name="Freeform 47" id="47"/>
              <p:cNvSpPr/>
              <p:nvPr/>
            </p:nvSpPr>
            <p:spPr>
              <a:xfrm>
                <a:off x="12394507" y="2928668"/>
                <a:ext cx="1549670" cy="7358332"/>
              </a:xfrm>
              <a:custGeom>
                <a:avLst/>
                <a:gdLst/>
                <a:ahLst/>
                <a:cxnLst/>
                <a:rect r="r" b="b" t="t" l="l"/>
                <a:pathLst>
                  <a:path h="7358332" w="1549670">
                    <a:moveTo>
                      <a:pt x="0" y="7358332"/>
                    </a:moveTo>
                    <a:lnTo>
                      <a:pt x="0" y="178212"/>
                    </a:lnTo>
                    <a:cubicBezTo>
                      <a:pt x="0" y="79788"/>
                      <a:pt x="79788" y="0"/>
                      <a:pt x="178212" y="0"/>
                    </a:cubicBezTo>
                    <a:lnTo>
                      <a:pt x="1371457" y="0"/>
                    </a:lnTo>
                    <a:cubicBezTo>
                      <a:pt x="1418723" y="0"/>
                      <a:pt x="1464052" y="18776"/>
                      <a:pt x="1497473" y="52197"/>
                    </a:cubicBezTo>
                    <a:cubicBezTo>
                      <a:pt x="1530894" y="85618"/>
                      <a:pt x="1549670" y="130947"/>
                      <a:pt x="1549670" y="178212"/>
                    </a:cubicBezTo>
                    <a:lnTo>
                      <a:pt x="1549670" y="7358332"/>
                    </a:lnTo>
                    <a:close/>
                  </a:path>
                </a:pathLst>
              </a:custGeom>
              <a:solidFill>
                <a:srgbClr val="2F5F98"/>
              </a:solidFill>
            </p:spPr>
          </p:sp>
        </p:grpSp>
      </p:grpSp>
      <p:sp>
        <p:nvSpPr>
          <p:cNvPr name="AutoShape 48" id="48"/>
          <p:cNvSpPr/>
          <p:nvPr/>
        </p:nvSpPr>
        <p:spPr>
          <a:xfrm rot="-17622">
            <a:off x="4" y="3195687"/>
            <a:ext cx="10508174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38763" y="1210959"/>
            <a:ext cx="5386669" cy="1149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>
                <a:solidFill>
                  <a:srgbClr val="414042"/>
                </a:solidFill>
                <a:latin typeface="DM Sans Bold"/>
              </a:rPr>
              <a:t>Analysis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0" y="9229725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138763" y="5010150"/>
            <a:ext cx="4428775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>
                <a:solidFill>
                  <a:srgbClr val="006EA4"/>
                </a:solidFill>
                <a:latin typeface="DM Sans"/>
              </a:rPr>
              <a:t>AP (Average Precision)</a:t>
            </a:r>
          </a:p>
        </p:txBody>
      </p:sp>
      <p:sp>
        <p:nvSpPr>
          <p:cNvPr name="AutoShape 5" id="5"/>
          <p:cNvSpPr/>
          <p:nvPr/>
        </p:nvSpPr>
        <p:spPr>
          <a:xfrm rot="0">
            <a:off x="-9525" y="3198510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6929613" y="5010150"/>
            <a:ext cx="5095525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>
                <a:solidFill>
                  <a:srgbClr val="006EA4"/>
                </a:solidFill>
                <a:latin typeface="DM Sans"/>
              </a:rPr>
              <a:t>Average Recall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23873" y="5838825"/>
            <a:ext cx="4903923" cy="2589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25940" indent="-262970" lvl="1">
              <a:lnSpc>
                <a:spcPts val="3410"/>
              </a:lnSpc>
              <a:buFont typeface="Arial"/>
              <a:buChar char="•"/>
            </a:pPr>
            <a:r>
              <a:rPr lang="en-US" sz="2436">
                <a:solidFill>
                  <a:srgbClr val="414042"/>
                </a:solidFill>
                <a:latin typeface="Arimo"/>
              </a:rPr>
              <a:t>Measures the recall of an object detection algorithm at a fixed level of precision.</a:t>
            </a:r>
          </a:p>
          <a:p>
            <a:pPr algn="just" marL="525940" indent="-262970" lvl="1">
              <a:lnSpc>
                <a:spcPts val="3410"/>
              </a:lnSpc>
              <a:buFont typeface="Arial"/>
              <a:buChar char="•"/>
            </a:pPr>
            <a:r>
              <a:rPr lang="en-US" sz="2436">
                <a:solidFill>
                  <a:srgbClr val="414042"/>
                </a:solidFill>
                <a:latin typeface="Arimo"/>
              </a:rPr>
              <a:t>Measuring the recall performance of an object detection algorithm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720462" y="5010150"/>
            <a:ext cx="4428775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>
                <a:solidFill>
                  <a:srgbClr val="006EA4"/>
                </a:solidFill>
                <a:latin typeface="DM Sans Bold"/>
              </a:rPr>
              <a:t>Intersection over Union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510912" y="5829300"/>
            <a:ext cx="5282900" cy="2795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6585" indent="-283293" lvl="1">
              <a:lnSpc>
                <a:spcPts val="3674"/>
              </a:lnSpc>
              <a:buFont typeface="Arial"/>
              <a:buChar char="•"/>
            </a:pPr>
            <a:r>
              <a:rPr lang="en-US" sz="2624">
                <a:solidFill>
                  <a:srgbClr val="414042"/>
                </a:solidFill>
                <a:latin typeface="Arimo"/>
              </a:rPr>
              <a:t>Measures the overlap between a predicted bounding box and a ground truth bounding box.</a:t>
            </a:r>
          </a:p>
          <a:p>
            <a:pPr algn="just" marL="566585" indent="-283293" lvl="1">
              <a:lnSpc>
                <a:spcPts val="3674"/>
              </a:lnSpc>
              <a:buFont typeface="Arial"/>
              <a:buChar char="•"/>
            </a:pPr>
            <a:r>
              <a:rPr lang="en-US" sz="2624">
                <a:solidFill>
                  <a:srgbClr val="414042"/>
                </a:solidFill>
                <a:latin typeface="Arimo"/>
              </a:rPr>
              <a:t>Evaluating the accuracy of object localization in object detection</a:t>
            </a:r>
          </a:p>
        </p:txBody>
      </p:sp>
      <p:sp>
        <p:nvSpPr>
          <p:cNvPr name="AutoShape 10" id="10"/>
          <p:cNvSpPr/>
          <p:nvPr/>
        </p:nvSpPr>
        <p:spPr>
          <a:xfrm rot="5400000">
            <a:off x="3232968" y="6199830"/>
            <a:ext cx="6031215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5400000">
            <a:off x="9030961" y="6206974"/>
            <a:ext cx="6016927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6929613" y="4048125"/>
            <a:ext cx="1399442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414042"/>
                </a:solidFill>
                <a:latin typeface="DM Sans Bold"/>
              </a:rPr>
              <a:t>02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38763" y="4048125"/>
            <a:ext cx="1073797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414042"/>
                </a:solidFill>
                <a:latin typeface="DM Sans Bold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720462" y="4048125"/>
            <a:ext cx="1209483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414042"/>
                </a:solidFill>
                <a:latin typeface="DM Sans Bold"/>
              </a:rPr>
              <a:t>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00075" y="5766259"/>
            <a:ext cx="5177013" cy="2976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7856" indent="-258928" lvl="1">
              <a:lnSpc>
                <a:spcPts val="3358"/>
              </a:lnSpc>
              <a:buFont typeface="Arial"/>
              <a:buChar char="•"/>
            </a:pPr>
            <a:r>
              <a:rPr lang="en-US" sz="2398">
                <a:solidFill>
                  <a:srgbClr val="414042"/>
                </a:solidFill>
                <a:latin typeface="Arimo"/>
              </a:rPr>
              <a:t>Measures the precision-recall trade-off of an object detection algorithm.</a:t>
            </a:r>
          </a:p>
          <a:p>
            <a:pPr algn="just">
              <a:lnSpc>
                <a:spcPts val="3358"/>
              </a:lnSpc>
            </a:pPr>
          </a:p>
          <a:p>
            <a:pPr algn="just" marL="517856" indent="-258928" lvl="1">
              <a:lnSpc>
                <a:spcPts val="3358"/>
              </a:lnSpc>
              <a:buFont typeface="Arial"/>
              <a:buChar char="•"/>
            </a:pPr>
            <a:r>
              <a:rPr lang="en-US" sz="2398">
                <a:solidFill>
                  <a:srgbClr val="414042"/>
                </a:solidFill>
                <a:latin typeface="Arimo"/>
              </a:rPr>
              <a:t>Evaluating the overall performance of an object detection algorithm on a dataset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04178" y="1028700"/>
            <a:ext cx="9540834" cy="2349550"/>
            <a:chOff x="0" y="0"/>
            <a:chExt cx="6413350" cy="1579368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413350" cy="1579368"/>
            </a:xfrm>
            <a:custGeom>
              <a:avLst/>
              <a:gdLst/>
              <a:ahLst/>
              <a:cxnLst/>
              <a:rect r="r" b="b" t="t" l="l"/>
              <a:pathLst>
                <a:path h="1579368" w="6413350">
                  <a:moveTo>
                    <a:pt x="0" y="0"/>
                  </a:moveTo>
                  <a:lnTo>
                    <a:pt x="6413350" y="0"/>
                  </a:lnTo>
                  <a:lnTo>
                    <a:pt x="6413350" y="1579368"/>
                  </a:lnTo>
                  <a:lnTo>
                    <a:pt x="0" y="1579368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27186" t="0" r="27186" b="0"/>
          <a:stretch>
            <a:fillRect/>
          </a:stretch>
        </p:blipFill>
        <p:spPr>
          <a:xfrm flipH="false" flipV="false" rot="0">
            <a:off x="1028700" y="1028700"/>
            <a:ext cx="6675478" cy="8229600"/>
          </a:xfrm>
          <a:prstGeom prst="rect">
            <a:avLst/>
          </a:prstGeom>
        </p:spPr>
      </p:pic>
      <p:sp>
        <p:nvSpPr>
          <p:cNvPr name="AutoShape 6" id="6"/>
          <p:cNvSpPr/>
          <p:nvPr/>
        </p:nvSpPr>
        <p:spPr>
          <a:xfrm rot="0">
            <a:off x="0" y="9258300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-5400000">
            <a:off x="12115800" y="5129212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9029700" y="1270025"/>
            <a:ext cx="7166958" cy="190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50"/>
              </a:lnSpc>
            </a:pPr>
            <a:r>
              <a:rPr lang="en-US" sz="4500">
                <a:solidFill>
                  <a:srgbClr val="FFFFFF"/>
                </a:solidFill>
                <a:latin typeface="DM Sans Bold"/>
              </a:rPr>
              <a:t>Role of each group member in the project and Future work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029700" y="3599180"/>
            <a:ext cx="7579405" cy="349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Jay Patel 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Understanding the Coding Structure of Deep Learning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Coding implementation</a:t>
            </a:r>
          </a:p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Dhanya Mehta 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Coding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understanding of Model architecture </a:t>
            </a:r>
          </a:p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Spandan Shah 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Literature Survey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Data conversion of CoCo into tf record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029700" y="7315200"/>
            <a:ext cx="7166958" cy="2325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414042"/>
                </a:solidFill>
                <a:latin typeface="Open Sans Bold"/>
              </a:rPr>
              <a:t>Future Work: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further implementation of models.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implement more performance metrices and add confusion metrices of all models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</a:rPr>
              <a:t>Evaluate and test the model AU data.</a:t>
            </a:r>
          </a:p>
          <a:p>
            <a:pPr algn="just">
              <a:lnSpc>
                <a:spcPts val="307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413729" cy="3713788"/>
            <a:chOff x="0" y="0"/>
            <a:chExt cx="5655710" cy="249640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5655710" cy="2496409"/>
            </a:xfrm>
            <a:custGeom>
              <a:avLst/>
              <a:gdLst/>
              <a:ahLst/>
              <a:cxnLst/>
              <a:rect r="r" b="b" t="t" l="l"/>
              <a:pathLst>
                <a:path h="2496409" w="5655710">
                  <a:moveTo>
                    <a:pt x="0" y="0"/>
                  </a:moveTo>
                  <a:lnTo>
                    <a:pt x="5655710" y="0"/>
                  </a:lnTo>
                  <a:lnTo>
                    <a:pt x="5655710" y="2496409"/>
                  </a:lnTo>
                  <a:lnTo>
                    <a:pt x="0" y="2496409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90204" y="1315554"/>
            <a:ext cx="6233321" cy="1149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>
                <a:solidFill>
                  <a:srgbClr val="FFFFFF"/>
                </a:solidFill>
                <a:latin typeface="DM Sans Bold"/>
              </a:rPr>
              <a:t>References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68871" y="4366097"/>
            <a:ext cx="13239893" cy="3531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1799">
                <a:solidFill>
                  <a:srgbClr val="414042"/>
                </a:solidFill>
                <a:latin typeface="DM Sans"/>
              </a:rPr>
              <a:t>EfficientDet - Tan, M., Pang, R., &amp; Le, Q. V. (2020, July 27). EfficientDet: Scalable and efficient object detection. arXiv.org. Retrieved March 2, 2023, from https://doi.org/10.48550/arXiv.1911.09070</a:t>
            </a:r>
          </a:p>
          <a:p>
            <a:pPr>
              <a:lnSpc>
                <a:spcPts val="3599"/>
              </a:lnSpc>
            </a:pPr>
          </a:p>
          <a:p>
            <a:pPr>
              <a:lnSpc>
                <a:spcPts val="3599"/>
              </a:lnSpc>
            </a:pPr>
            <a:r>
              <a:rPr lang="en-US" sz="1799">
                <a:solidFill>
                  <a:srgbClr val="414042"/>
                </a:solidFill>
                <a:latin typeface="DM Sans"/>
              </a:rPr>
              <a:t>QueryDet - Yang, C., Huang, Z., &amp; Wang, N. (2022, March 24). Querydet: Cascaded sparse query for accelerating high-resolution small object detection. arXiv.org. Retrieved March 1, 2023, from https://arxiv.org/abs/2103.09136</a:t>
            </a:r>
          </a:p>
          <a:p>
            <a:pPr>
              <a:lnSpc>
                <a:spcPts val="3599"/>
              </a:lnSpc>
            </a:pPr>
          </a:p>
          <a:p>
            <a:pPr>
              <a:lnSpc>
                <a:spcPts val="3599"/>
              </a:lnSpc>
            </a:pPr>
            <a:r>
              <a:rPr lang="en-US" sz="1799">
                <a:solidFill>
                  <a:srgbClr val="414042"/>
                </a:solidFill>
                <a:latin typeface="DM Sans"/>
              </a:rPr>
              <a:t>MetrixNet - Rashwan, A., Agarwal, R., Kalra, A., &amp; Poupart, P. (2020, January 9). Matrixnets: A new scale and aspect ratio aware architecture for object detection. arXiv.org. Retrieved March 3, 2023, from https://doi.org/10.48550/arXiv.2001.03194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0" y="9229725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522666" y="4356572"/>
            <a:ext cx="939548" cy="3160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1800">
                <a:solidFill>
                  <a:srgbClr val="006EA4"/>
                </a:solidFill>
                <a:latin typeface="DM Sans Bold"/>
              </a:rPr>
              <a:t>01</a:t>
            </a:r>
          </a:p>
          <a:p>
            <a:pPr>
              <a:lnSpc>
                <a:spcPts val="3600"/>
              </a:lnSpc>
            </a:pPr>
          </a:p>
          <a:p>
            <a:pPr>
              <a:lnSpc>
                <a:spcPts val="3600"/>
              </a:lnSpc>
            </a:pPr>
          </a:p>
          <a:p>
            <a:pPr>
              <a:lnSpc>
                <a:spcPts val="3600"/>
              </a:lnSpc>
            </a:pPr>
            <a:r>
              <a:rPr lang="en-US" sz="1800">
                <a:solidFill>
                  <a:srgbClr val="006EA4"/>
                </a:solidFill>
                <a:latin typeface="DM Sans Bold"/>
              </a:rPr>
              <a:t>02</a:t>
            </a:r>
          </a:p>
          <a:p>
            <a:pPr>
              <a:lnSpc>
                <a:spcPts val="3600"/>
              </a:lnSpc>
            </a:pPr>
          </a:p>
          <a:p>
            <a:pPr>
              <a:lnSpc>
                <a:spcPts val="3600"/>
              </a:lnSpc>
            </a:pPr>
          </a:p>
          <a:p>
            <a:pPr>
              <a:lnSpc>
                <a:spcPts val="3600"/>
              </a:lnSpc>
            </a:pPr>
            <a:r>
              <a:rPr lang="en-US" sz="1800">
                <a:solidFill>
                  <a:srgbClr val="006EA4"/>
                </a:solidFill>
                <a:latin typeface="DM Sans Bold"/>
              </a:rPr>
              <a:t>03</a:t>
            </a:r>
          </a:p>
        </p:txBody>
      </p:sp>
      <p:sp>
        <p:nvSpPr>
          <p:cNvPr name="AutoShape 9" id="9"/>
          <p:cNvSpPr/>
          <p:nvPr/>
        </p:nvSpPr>
        <p:spPr>
          <a:xfrm rot="0">
            <a:off x="0" y="3713788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rot="5400000">
            <a:off x="12130088" y="5129212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1" id="11"/>
          <p:cNvGrpSpPr/>
          <p:nvPr/>
        </p:nvGrpSpPr>
        <p:grpSpPr>
          <a:xfrm rot="0">
            <a:off x="17287875" y="3742363"/>
            <a:ext cx="1000125" cy="5501649"/>
            <a:chOff x="0" y="0"/>
            <a:chExt cx="672284" cy="3698209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672284" cy="3698210"/>
            </a:xfrm>
            <a:custGeom>
              <a:avLst/>
              <a:gdLst/>
              <a:ahLst/>
              <a:cxnLst/>
              <a:rect r="r" b="b" t="t" l="l"/>
              <a:pathLst>
                <a:path h="3698210" w="672284">
                  <a:moveTo>
                    <a:pt x="0" y="0"/>
                  </a:moveTo>
                  <a:lnTo>
                    <a:pt x="672284" y="0"/>
                  </a:lnTo>
                  <a:lnTo>
                    <a:pt x="672284" y="3698210"/>
                  </a:lnTo>
                  <a:lnTo>
                    <a:pt x="0" y="3698210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DAFcsWviRfs</dc:identifier>
  <dcterms:modified xsi:type="dcterms:W3CDTF">2011-08-01T06:04:30Z</dcterms:modified>
  <cp:revision>1</cp:revision>
  <dc:title>Blue Modern Clean Thesis Defense Presentation</dc:title>
</cp:coreProperties>
</file>

<file path=docProps/thumbnail.jpeg>
</file>